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3"/>
    <p:sldId id="319" r:id="rId4"/>
    <p:sldId id="320" r:id="rId5"/>
    <p:sldId id="258" r:id="rId6"/>
    <p:sldId id="396" r:id="rId7"/>
    <p:sldId id="315" r:id="rId8"/>
    <p:sldId id="397" r:id="rId9"/>
    <p:sldId id="398" r:id="rId11"/>
    <p:sldId id="400" r:id="rId12"/>
    <p:sldId id="401" r:id="rId13"/>
    <p:sldId id="402" r:id="rId14"/>
    <p:sldId id="403" r:id="rId15"/>
    <p:sldId id="404" r:id="rId16"/>
    <p:sldId id="405" r:id="rId17"/>
    <p:sldId id="406" r:id="rId18"/>
    <p:sldId id="316" r:id="rId19"/>
    <p:sldId id="407" r:id="rId20"/>
    <p:sldId id="410" r:id="rId21"/>
    <p:sldId id="409" r:id="rId22"/>
    <p:sldId id="317" r:id="rId23"/>
    <p:sldId id="411" r:id="rId24"/>
    <p:sldId id="413" r:id="rId25"/>
    <p:sldId id="414" r:id="rId26"/>
    <p:sldId id="368" r:id="rId27"/>
    <p:sldId id="417" r:id="rId28"/>
    <p:sldId id="435" r:id="rId29"/>
    <p:sldId id="415" r:id="rId30"/>
    <p:sldId id="416" r:id="rId31"/>
    <p:sldId id="392" r:id="rId32"/>
    <p:sldId id="426" r:id="rId33"/>
    <p:sldId id="427" r:id="rId34"/>
    <p:sldId id="428" r:id="rId35"/>
    <p:sldId id="429" r:id="rId36"/>
    <p:sldId id="430" r:id="rId37"/>
    <p:sldId id="431" r:id="rId38"/>
    <p:sldId id="432" r:id="rId39"/>
    <p:sldId id="433" r:id="rId40"/>
    <p:sldId id="434" r:id="rId41"/>
    <p:sldId id="436" r:id="rId42"/>
    <p:sldId id="437" r:id="rId43"/>
    <p:sldId id="313" r:id="rId44"/>
  </p:sldIdLst>
  <p:sldSz cx="9144000" cy="6858000" type="screen4x3"/>
  <p:notesSz cx="6858000" cy="9144000"/>
  <p:custDataLst>
    <p:tags r:id="rId4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00" d="100"/>
          <a:sy n="100" d="100"/>
        </p:scale>
        <p:origin x="7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tags" Target="tags/tag10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C3BC1-075D-0E45-90B8-1111CA9CBB3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A9249F-3385-B648-9BB5-DE6C0A222F8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留</a:t>
            </a:r>
            <a:r>
              <a:rPr lang="en-US" altLang="zh-CN" dirty="0"/>
              <a:t>3-5min</a:t>
            </a:r>
            <a:r>
              <a:rPr lang="zh-CN" altLang="en-US" dirty="0"/>
              <a:t>，尽情思考</a:t>
            </a:r>
            <a:endParaRPr lang="en-US" altLang="zh-CN" dirty="0"/>
          </a:p>
          <a:p>
            <a:r>
              <a:rPr lang="zh-CN" altLang="en-US" dirty="0"/>
              <a:t>贪心策略，模拟策略，数学方法等等等等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灵感或许来自</a:t>
            </a:r>
            <a:r>
              <a:rPr lang="en-US" altLang="zh-CN" dirty="0" err="1"/>
              <a:t>huffman</a:t>
            </a:r>
            <a:r>
              <a:rPr lang="zh-CN" altLang="en-US" dirty="0"/>
              <a:t>编码之类的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/>
          <p:cNvSpPr/>
          <p:nvPr userDrawn="1"/>
        </p:nvSpPr>
        <p:spPr>
          <a:xfrm>
            <a:off x="7" y="5725724"/>
            <a:ext cx="9155945" cy="1132276"/>
          </a:xfrm>
          <a:custGeom>
            <a:avLst/>
            <a:gdLst>
              <a:gd name="connsiteX0" fmla="*/ 6250746 w 12207926"/>
              <a:gd name="connsiteY0" fmla="*/ 0 h 1132276"/>
              <a:gd name="connsiteX1" fmla="*/ 12091552 w 12207926"/>
              <a:gd name="connsiteY1" fmla="*/ 758316 h 1132276"/>
              <a:gd name="connsiteX2" fmla="*/ 12207926 w 12207926"/>
              <a:gd name="connsiteY2" fmla="*/ 796047 h 1132276"/>
              <a:gd name="connsiteX3" fmla="*/ 12207926 w 12207926"/>
              <a:gd name="connsiteY3" fmla="*/ 1132276 h 1132276"/>
              <a:gd name="connsiteX4" fmla="*/ 0 w 12207926"/>
              <a:gd name="connsiteY4" fmla="*/ 1132276 h 1132276"/>
              <a:gd name="connsiteX5" fmla="*/ 0 w 12207926"/>
              <a:gd name="connsiteY5" fmla="*/ 894992 h 1132276"/>
              <a:gd name="connsiteX6" fmla="*/ 108249 w 12207926"/>
              <a:gd name="connsiteY6" fmla="*/ 854969 h 1132276"/>
              <a:gd name="connsiteX7" fmla="*/ 6250746 w 12207926"/>
              <a:gd name="connsiteY7" fmla="*/ 0 h 1132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07926" h="1132276">
                <a:moveTo>
                  <a:pt x="6250746" y="0"/>
                </a:moveTo>
                <a:cubicBezTo>
                  <a:pt x="8499613" y="0"/>
                  <a:pt x="10548888" y="287162"/>
                  <a:pt x="12091552" y="758316"/>
                </a:cubicBezTo>
                <a:lnTo>
                  <a:pt x="12207926" y="796047"/>
                </a:lnTo>
                <a:lnTo>
                  <a:pt x="12207926" y="1132276"/>
                </a:lnTo>
                <a:lnTo>
                  <a:pt x="0" y="1132276"/>
                </a:lnTo>
                <a:lnTo>
                  <a:pt x="0" y="894992"/>
                </a:lnTo>
                <a:lnTo>
                  <a:pt x="108249" y="854969"/>
                </a:lnTo>
                <a:cubicBezTo>
                  <a:pt x="1680251" y="326726"/>
                  <a:pt x="3851951" y="0"/>
                  <a:pt x="6250746" y="0"/>
                </a:cubicBezTo>
                <a:close/>
              </a:path>
            </a:pathLst>
          </a:custGeom>
          <a:gradFill>
            <a:gsLst>
              <a:gs pos="28000">
                <a:schemeClr val="accent1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6116D-CE5F-4888-8D51-6EEBF43B27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A879B-C656-49A3-9152-FB05D1AEECAE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623101" y="1598514"/>
            <a:ext cx="7905830" cy="2711571"/>
            <a:chOff x="699300" y="1194013"/>
            <a:chExt cx="3703320" cy="4871507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1323113" y="1194013"/>
              <a:ext cx="2555694" cy="4871507"/>
              <a:chOff x="1572053" y="1206663"/>
              <a:chExt cx="2555694" cy="4871507"/>
            </a:xfrm>
            <a:solidFill>
              <a:schemeClr val="bg1"/>
            </a:solidFill>
          </p:grpSpPr>
          <p:sp>
            <p:nvSpPr>
              <p:cNvPr id="10" name="矩形 9"/>
              <p:cNvSpPr/>
              <p:nvPr/>
            </p:nvSpPr>
            <p:spPr>
              <a:xfrm>
                <a:off x="3052660" y="1206664"/>
                <a:ext cx="1075087" cy="4871506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06400" dist="127000" dir="5400000" sx="102000" sy="102000" algn="t" rotWithShape="0">
                  <a:schemeClr val="tx1">
                    <a:lumMod val="75000"/>
                    <a:lumOff val="25000"/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900000" rtlCol="0" anchor="t"/>
              <a:lstStyle/>
              <a:p>
                <a:pPr algn="ctr">
                  <a:lnSpc>
                    <a:spcPct val="120000"/>
                  </a:lnSpc>
                </a:pPr>
                <a:endParaRPr lang="zh-CN" altLang="en-US" sz="1350" dirty="0">
                  <a:cs typeface="+mn-ea"/>
                  <a:sym typeface="+mn-lt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572053" y="1206663"/>
                <a:ext cx="1075087" cy="4871505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06400" dist="127000" dir="5400000" sx="102000" sy="102000" algn="t" rotWithShape="0">
                  <a:schemeClr val="tx1">
                    <a:lumMod val="75000"/>
                    <a:lumOff val="25000"/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900000" rtlCol="0" anchor="t"/>
              <a:lstStyle/>
              <a:p>
                <a:pPr algn="ctr">
                  <a:lnSpc>
                    <a:spcPct val="120000"/>
                  </a:lnSpc>
                </a:pPr>
                <a:endParaRPr lang="zh-CN" altLang="en-US" sz="1350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矩形 8"/>
            <p:cNvSpPr/>
            <p:nvPr userDrawn="1"/>
          </p:nvSpPr>
          <p:spPr>
            <a:xfrm>
              <a:off x="699300" y="1194014"/>
              <a:ext cx="3703320" cy="4871505"/>
            </a:xfrm>
            <a:prstGeom prst="rect">
              <a:avLst/>
            </a:prstGeom>
            <a:ln w="3175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0" tIns="900000" rtlCol="0" anchor="t"/>
            <a:lstStyle/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【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使用说明</a:t>
              </a:r>
              <a:r>
                <a:rPr lang="en-US" altLang="zh-CN" sz="1650" dirty="0">
                  <a:solidFill>
                    <a:schemeClr val="accent1"/>
                  </a:solidFill>
                </a:rPr>
                <a:t>】</a:t>
              </a:r>
              <a:endParaRPr lang="en-US" altLang="zh-CN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1.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点击「图片标志」可以直接添加电脑中的图片</a:t>
              </a:r>
              <a:endParaRPr lang="en-US" altLang="zh-CN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2.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添加后请将图片「置于底层」</a:t>
              </a:r>
              <a:endParaRPr lang="zh-CN" altLang="en-US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3.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如需调整图片，请用图片的「裁剪」裁剪功能</a:t>
              </a:r>
              <a:endParaRPr lang="en-US" altLang="zh-CN" sz="165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9" name="图片占位符 14"/>
          <p:cNvSpPr>
            <a:spLocks noGrp="1"/>
          </p:cNvSpPr>
          <p:nvPr>
            <p:ph type="pic" sz="quarter" idx="15"/>
          </p:nvPr>
        </p:nvSpPr>
        <p:spPr>
          <a:xfrm>
            <a:off x="506036" y="1047621"/>
            <a:ext cx="8143875" cy="3353186"/>
          </a:xfrm>
          <a:prstGeom prst="roundRect">
            <a:avLst>
              <a:gd name="adj" fmla="val 2153"/>
            </a:avLst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ctrTitle"/>
          </p:nvPr>
        </p:nvSpPr>
        <p:spPr>
          <a:xfrm>
            <a:off x="2263681" y="4846056"/>
            <a:ext cx="4616648" cy="415498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 algn="ctr">
              <a:defRPr lang="zh-CN" altLang="en-US" sz="3000" b="1" dirty="0">
                <a:solidFill>
                  <a:schemeClr val="accent1"/>
                </a:solidFill>
                <a:latin typeface="+mn-lt"/>
                <a:ea typeface="+mn-ea"/>
                <a:cs typeface="+mn-ea"/>
              </a:defRPr>
            </a:lvl1pPr>
          </a:lstStyle>
          <a:p>
            <a:pPr lvl="0" algn="dist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1" name="副标题 2"/>
          <p:cNvSpPr>
            <a:spLocks noGrp="1"/>
          </p:cNvSpPr>
          <p:nvPr>
            <p:ph type="subTitle" idx="1"/>
          </p:nvPr>
        </p:nvSpPr>
        <p:spPr>
          <a:xfrm>
            <a:off x="3446697" y="5385125"/>
            <a:ext cx="2250616" cy="186974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 marL="0" indent="0" algn="ctr">
              <a:buNone/>
              <a:defRPr lang="zh-CN" altLang="en-US" sz="1350" b="0" dirty="0">
                <a:solidFill>
                  <a:schemeClr val="bg1">
                    <a:lumMod val="75000"/>
                  </a:schemeClr>
                </a:solidFill>
                <a:cs typeface="+mn-ea"/>
              </a:defRPr>
            </a:lvl1pPr>
          </a:lstStyle>
          <a:p>
            <a:pPr marL="171450" lvl="0" indent="-171450" algn="dist"/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950B6-58E3-D148-BF5C-6B6907FABF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F98A-C032-404B-8DA6-172921B4A64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5.xml"/><Relationship Id="rId2" Type="http://schemas.openxmlformats.org/officeDocument/2006/relationships/image" Target="../media/image17.jpeg"/><Relationship Id="rId1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image" Target="../media/image3.jpeg"/><Relationship Id="rId1" Type="http://schemas.openxmlformats.org/officeDocument/2006/relationships/chart" Target="../charts/chart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.xml"/><Relationship Id="rId2" Type="http://schemas.openxmlformats.org/officeDocument/2006/relationships/image" Target="../media/image3.jpeg"/><Relationship Id="rId1" Type="http://schemas.openxmlformats.org/officeDocument/2006/relationships/chart" Target="../charts/char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.xml"/><Relationship Id="rId2" Type="http://schemas.openxmlformats.org/officeDocument/2006/relationships/image" Target="../media/image19.jpeg"/><Relationship Id="rId1" Type="http://schemas.openxmlformats.org/officeDocument/2006/relationships/chart" Target="../charts/char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2" Type="http://schemas.openxmlformats.org/officeDocument/2006/relationships/image" Target="../media/image24.jpeg"/><Relationship Id="rId1" Type="http://schemas.openxmlformats.org/officeDocument/2006/relationships/chart" Target="../charts/char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.xml"/><Relationship Id="rId2" Type="http://schemas.openxmlformats.org/officeDocument/2006/relationships/image" Target="../media/image17.jpeg"/><Relationship Id="rId1" Type="http://schemas.openxmlformats.org/officeDocument/2006/relationships/chart" Target="../charts/chart8.xml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5.jpeg"/><Relationship Id="rId1" Type="http://schemas.openxmlformats.org/officeDocument/2006/relationships/chart" Target="../charts/char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1.png"/><Relationship Id="rId1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image" Target="../media/image7.jpeg"/><Relationship Id="rId1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矩形: 剪去顶角 152"/>
          <p:cNvSpPr/>
          <p:nvPr/>
        </p:nvSpPr>
        <p:spPr>
          <a:xfrm rot="10800000">
            <a:off x="0" y="2"/>
            <a:ext cx="9144000" cy="2301551"/>
          </a:xfrm>
          <a:prstGeom prst="snip2SameRect">
            <a:avLst>
              <a:gd name="adj1" fmla="val 28109"/>
              <a:gd name="adj2" fmla="val 0"/>
            </a:avLst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矩形: 圆角 153"/>
          <p:cNvSpPr/>
          <p:nvPr/>
        </p:nvSpPr>
        <p:spPr>
          <a:xfrm>
            <a:off x="1126284" y="663491"/>
            <a:ext cx="7322710" cy="1982445"/>
          </a:xfrm>
          <a:prstGeom prst="roundRect">
            <a:avLst>
              <a:gd name="adj" fmla="val 3205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5" name="矩形: 圆角 154"/>
          <p:cNvSpPr/>
          <p:nvPr/>
        </p:nvSpPr>
        <p:spPr>
          <a:xfrm>
            <a:off x="686451" y="778487"/>
            <a:ext cx="8008087" cy="1982445"/>
          </a:xfrm>
          <a:prstGeom prst="roundRect">
            <a:avLst>
              <a:gd name="adj" fmla="val 2053"/>
            </a:avLst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pic>
        <p:nvPicPr>
          <p:cNvPr id="162" name="图片 1" descr="ABE6E272F2A99A68301EE861A2B_BC29DBB0_F694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34" y="926425"/>
            <a:ext cx="8452980" cy="2497997"/>
          </a:xfrm>
          <a:prstGeom prst="roundRect">
            <a:avLst>
              <a:gd name="adj" fmla="val 2431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" name="矩形 234"/>
          <p:cNvSpPr/>
          <p:nvPr/>
        </p:nvSpPr>
        <p:spPr>
          <a:xfrm>
            <a:off x="4023178" y="2301554"/>
            <a:ext cx="8008087" cy="7763441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3536916" y="1028940"/>
            <a:ext cx="1981696" cy="576670"/>
            <a:chOff x="2866708" y="2481344"/>
            <a:chExt cx="6458593" cy="1879440"/>
          </a:xfrm>
          <a:solidFill>
            <a:schemeClr val="bg1"/>
          </a:solidFill>
          <a:effectLst>
            <a:reflection stA="0" endPos="65000" dist="50800" dir="5400000" sy="-100000" algn="bl" rotWithShape="0"/>
          </a:effectLst>
        </p:grpSpPr>
        <p:grpSp>
          <p:nvGrpSpPr>
            <p:cNvPr id="164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193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4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5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6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7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8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0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8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9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0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1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2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3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4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7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5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185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6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8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9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0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1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6" name="ïṩ1îḑé"/>
            <p:cNvGrpSpPr/>
            <p:nvPr/>
          </p:nvGrpSpPr>
          <p:grpSpPr>
            <a:xfrm>
              <a:off x="5112548" y="4078071"/>
              <a:ext cx="4180976" cy="230948"/>
              <a:chOff x="5705475" y="3683001"/>
              <a:chExt cx="1666875" cy="92075"/>
            </a:xfrm>
            <a:grpFill/>
          </p:grpSpPr>
          <p:sp>
            <p:nvSpPr>
              <p:cNvPr id="167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îṥlïďé"/>
              <p:cNvSpPr/>
              <p:nvPr/>
            </p:nvSpPr>
            <p:spPr bwMode="auto">
              <a:xfrm>
                <a:off x="6069013" y="3683001"/>
                <a:ext cx="63500" cy="88900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2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3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4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5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6" name="íṩḻïḍè"/>
              <p:cNvSpPr/>
              <p:nvPr/>
            </p:nvSpPr>
            <p:spPr bwMode="auto">
              <a:xfrm>
                <a:off x="6581775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8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29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9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7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8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9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0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1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2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3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4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58" name="组合 157"/>
          <p:cNvGrpSpPr/>
          <p:nvPr/>
        </p:nvGrpSpPr>
        <p:grpSpPr>
          <a:xfrm>
            <a:off x="2322994" y="5299921"/>
            <a:ext cx="3697887" cy="332105"/>
            <a:chOff x="3882221" y="5507146"/>
            <a:chExt cx="4746214" cy="531740"/>
          </a:xfrm>
        </p:grpSpPr>
        <p:sp>
          <p:nvSpPr>
            <p:cNvPr id="159" name="副标题 16"/>
            <p:cNvSpPr txBox="1"/>
            <p:nvPr/>
          </p:nvSpPr>
          <p:spPr>
            <a:xfrm>
              <a:off x="3882221" y="5524207"/>
              <a:ext cx="2073904" cy="497614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zh-CN" altLang="en-US" sz="1800" b="0" kern="1200" dirty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ea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ts val="0"/>
                </a:spcBef>
              </a:pPr>
              <a:r>
                <a:rPr lang="zh-CN" altLang="en-US" dirty="0">
                  <a:solidFill>
                    <a:srgbClr val="F68C92"/>
                  </a:solidFill>
                </a:rPr>
                <a:t>动态规划（三）</a:t>
              </a:r>
              <a:endParaRPr lang="en-US" dirty="0">
                <a:solidFill>
                  <a:srgbClr val="F68C92"/>
                </a:solidFill>
              </a:endParaRPr>
            </a:p>
          </p:txBody>
        </p:sp>
        <p:sp>
          <p:nvSpPr>
            <p:cNvPr id="160" name="副标题 16"/>
            <p:cNvSpPr txBox="1"/>
            <p:nvPr/>
          </p:nvSpPr>
          <p:spPr>
            <a:xfrm>
              <a:off x="6281182" y="5507146"/>
              <a:ext cx="2347253" cy="53174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zh-CN" altLang="en-US" sz="1800" b="0" kern="1200" dirty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ea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</a:pPr>
              <a:r>
                <a:rPr lang="zh-CN" altLang="en-US" dirty="0">
                  <a:solidFill>
                    <a:srgbClr val="F68C92"/>
                  </a:solidFill>
                </a:rPr>
                <a:t>内容负责：尹浩飞</a:t>
              </a:r>
              <a:endParaRPr lang="en-US" altLang="en-US" dirty="0">
                <a:solidFill>
                  <a:srgbClr val="F68C92"/>
                </a:solidFill>
              </a:endParaRPr>
            </a:p>
          </p:txBody>
        </p:sp>
        <p:cxnSp>
          <p:nvCxnSpPr>
            <p:cNvPr id="161" name="直接连接符 160"/>
            <p:cNvCxnSpPr/>
            <p:nvPr/>
          </p:nvCxnSpPr>
          <p:spPr>
            <a:xfrm>
              <a:off x="6069177" y="5661215"/>
              <a:ext cx="1" cy="249299"/>
            </a:xfrm>
            <a:prstGeom prst="line">
              <a:avLst/>
            </a:prstGeom>
            <a:ln>
              <a:solidFill>
                <a:srgbClr val="F68C92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标题 15"/>
          <p:cNvSpPr>
            <a:spLocks noGrp="1"/>
          </p:cNvSpPr>
          <p:nvPr>
            <p:ph type="ctrTitle"/>
          </p:nvPr>
        </p:nvSpPr>
        <p:spPr>
          <a:xfrm>
            <a:off x="2399286" y="4007389"/>
            <a:ext cx="4310758" cy="909606"/>
          </a:xfrm>
        </p:spPr>
        <p:txBody>
          <a:bodyPr>
            <a:noAutofit/>
          </a:bodyPr>
          <a:lstStyle/>
          <a:p>
            <a:pPr algn="dist"/>
            <a:r>
              <a:rPr lang="zh-CN" altLang="en-US" sz="3600" b="1" dirty="0">
                <a:solidFill>
                  <a:srgbClr val="F040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程序设计思维与实践</a:t>
            </a:r>
            <a:br>
              <a:rPr lang="en-US" altLang="zh-CN" sz="3600" b="1" dirty="0">
                <a:solidFill>
                  <a:srgbClr val="F040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7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Thinking and Practice in Programming</a:t>
            </a:r>
            <a:endParaRPr lang="zh-CN" altLang="en-US" sz="17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1" y="1336662"/>
            <a:ext cx="8086745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石子合并问题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考虑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个数的解决方案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3 2 5 4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+ (2 + 5 + 4) +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(2,5,4) 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(3 + 2 + 5) + 4 +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(3,2,5)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 + 2) + (5 + 4) +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(3,2) +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(5,4)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似乎可以归纳出什么？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(3,2,5,4) = (3 + 2 + 5 + 4) + min(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(2,5,4),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(3,2,5),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(3,2)+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(5,4))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占位符 2"/>
              <p:cNvSpPr/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石子合并问题解法：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定义状态 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][j] 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，代表区间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i,j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的答案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初始化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 = 0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递推过程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复杂度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𝑂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，使用前缀和可以优化计算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sum 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的复杂度，但对总复杂度没有影响。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8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l="-5" t="-12" r="4" b="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115" y="3248793"/>
            <a:ext cx="6830175" cy="761076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石子合并问题代码实现：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记忆化搜索，递归实现。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迭代实现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918" y="2843898"/>
            <a:ext cx="5617617" cy="384684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拓展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如果石子堆不是线性排列的，而是环形排列的，怎么处理？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5008" y="1925423"/>
            <a:ext cx="1562180" cy="12383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26" y="3243544"/>
            <a:ext cx="5340624" cy="156853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703" y="4784700"/>
            <a:ext cx="5213618" cy="147327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拓展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占位符 2"/>
              <p:cNvSpPr/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可以看到一定会有一个分断点，在这个点出将整个环拆开，合并后的答案就是最终答案。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枚举断点，得到的答案就是所有枚举方式的最小值。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时间复杂度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𝑂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sSup>
                      <m:s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4</m:t>
                        </m:r>
                      </m:sup>
                    </m:sSup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8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l="-5" t="-12" r="4" b="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拓展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占位符 2"/>
              <p:cNvSpPr/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思想 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– 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“拆环为链”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例：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3 1 2 4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处理方法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和刚刚的思想类似，只是在处理的时候直接扩展数组即可，数组的长度变为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2n-1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时间复杂度降为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𝑂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sSup>
                      <m:s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e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3</m:t>
                        </m:r>
                      </m:sup>
                    </m:sSup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8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l="-5" t="-12" r="4" b="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212" y="3240282"/>
            <a:ext cx="4635738" cy="160663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7"/>
          <a:stretch>
            <a:fillRect/>
          </a:stretch>
        </p:blipFill>
        <p:spPr>
          <a:xfrm>
            <a:off x="-4818" y="-12326"/>
            <a:ext cx="9148819" cy="408626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4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sp>
        <p:nvSpPr>
          <p:cNvPr id="80" name="标题 74"/>
          <p:cNvSpPr txBox="1"/>
          <p:nvPr/>
        </p:nvSpPr>
        <p:spPr>
          <a:xfrm>
            <a:off x="3288171" y="4161391"/>
            <a:ext cx="3044051" cy="67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Example 2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括号序列问题：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定义一个合法的括号序列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空序列合法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合法，那么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(S)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[S]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假设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合法，那么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合法序列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(), [], (()), ([]), ()[], ()[()]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非法序列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(, [, ], )(, (]), ([()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([)]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给定一个序列，求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最少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添加多少个括号，才能得到一个合法序列。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Simple Input:  ([()[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Simple Output:  3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思考：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如果用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的思想来解决问题，应该怎样去做。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对于本题，状态应该如何去设置。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我们定义：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表示子序列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i,j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变成合法括号序列需要添加的最少括号的数量。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最终答案就应该是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f[1][n]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3"/>
            <a:ext cx="7702480" cy="5251515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 fontScale="90000"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思考：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长度为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的串的答案一定是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，长度为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的串的答案一定是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对于某个子序列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= 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si,sj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 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的答案可以由子问题更新而来，即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= min{f[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][k] + f[k+1][j]},(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≤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k&lt;j)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）若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形如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S’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S’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那么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= min{f[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][j], f[i+1][j-1]}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上述两种情况取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，得到的答案就是子序列的答案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为什么不考虑下面两种转移呢？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）若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形如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S’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S’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，那么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][j] = min{f[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][j], f[i+1][j] + 1}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）若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形如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S’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S’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，那么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][j] = min{f[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][j], 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][j-1] + 1}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3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情况包含于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。可以看作两种理解方式，即两端的括号既可以左右两端匹配。也可以理解为第一种情况的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k=1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k=j-1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时的情况。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2"/>
          <a:stretch>
            <a:fillRect/>
          </a:stretch>
        </p:blipFill>
        <p:spPr>
          <a:xfrm>
            <a:off x="-19966" y="-13683"/>
            <a:ext cx="9200542" cy="395734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288171" y="4161391"/>
            <a:ext cx="3044051" cy="670536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outline of course 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1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2"/>
          <a:stretch>
            <a:fillRect/>
          </a:stretch>
        </p:blipFill>
        <p:spPr>
          <a:xfrm>
            <a:off x="7466" y="-4539"/>
            <a:ext cx="9136534" cy="395734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5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sp>
        <p:nvSpPr>
          <p:cNvPr id="81" name="标题 74"/>
          <p:cNvSpPr txBox="1"/>
          <p:nvPr/>
        </p:nvSpPr>
        <p:spPr>
          <a:xfrm>
            <a:off x="3288171" y="4161391"/>
            <a:ext cx="3044051" cy="67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Example 3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58362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最长回文子序列问题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 fontScale="92500" lnSpcReduction="20000"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(Longest Palindromic Subsequence , LPS)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子串和子序列的区别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子串是指字符串中连续的一段子字符串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子序列不一定要连续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例如：“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awbcdewgh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子串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awbc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awbcd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wbcde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子序列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–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abc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abcd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abcdeh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回文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即字符串正向读与反向读均相同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aa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aba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aaabbbaaa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aabbaa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最长回文子序列问题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如何求最长回文子串？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长度为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的一定是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长度为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的需要判断是否相同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bool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类型）表示子区间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i,j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是否回文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对于长度大于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的子区间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i,j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= f[i+1][j-1]&amp;(str[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]==str[j])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答案为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max{j-i+1}(j&gt;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i,f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][j]==1)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最长回文子序列问题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占位符 2"/>
              <p:cNvSpPr/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如何求最长回文子序列？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同样，长度为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的一定是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定义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][j]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表示区间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i,j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内的最长回文子序列的长度。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）可以由已经求得的规模更小的更新而来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2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][j] = max(f[i+1][j],f[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][j-1])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）如果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str[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]==str[j]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2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</a:t>
                </a:r>
                <a:r>
                  <a:rPr lang="en-US" altLang="zh-CN" sz="18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][j] = f[i+1][j-1] + 2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f[1][n]</a:t>
                </a: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即是所求的答案</a:t>
                </a:r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sz="18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时间复杂度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𝑂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sSup>
                      <m:s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2</m:t>
                        </m:r>
                      </m:sup>
                    </m:sSup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endPara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8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70" y="1336662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l="-5" t="-12" r="4" b="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116" y="-54237"/>
            <a:ext cx="9179116" cy="460497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288171" y="4161391"/>
            <a:ext cx="3044051" cy="670536"/>
          </a:xfrm>
        </p:spPr>
        <p:txBody>
          <a:bodyPr>
            <a:normAutofit fontScale="90000"/>
          </a:bodyPr>
          <a:lstStyle/>
          <a:p>
            <a:pPr algn="dist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GB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Bitmasks </a:t>
            </a: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DP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6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状压 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DP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69" y="117921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主要难点之一在于状态的表示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尤其对于某些题目来说，状态尤其复杂，如果使用先前的多维数组来表示，将会导致数组维度非常大，可操作性非常低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因此我们考虑使用一些编码技术，比如二进制编码，用一个数字来表示一个状态，实现状态压缩的目的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在动态规划中，使用特定编码技术来压缩状态即为状压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状压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状压 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DP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69" y="117921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一个三个物品的集合，请问如何表示它的子集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方法一，多维度数组，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f[2][2][2]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方法二，状态压缩，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 x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状压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状压 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DP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查询状态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中是否有编号为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的点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在状态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中添加编号为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的点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在状态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中删去编号为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的点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0592" y="1940925"/>
            <a:ext cx="4064000" cy="609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665" y="3390405"/>
            <a:ext cx="2324100" cy="431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592" y="4803520"/>
            <a:ext cx="6553200" cy="7112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状压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内建函数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69" y="117921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下述均为内建函数，经过了编译器的高度优化，运行速度十分快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837" y="1651941"/>
            <a:ext cx="5695949" cy="487953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状压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78" y="-54237"/>
            <a:ext cx="9180812" cy="3483237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288171" y="4161391"/>
            <a:ext cx="3044051" cy="670536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Example 4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7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课程脉络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0" y="1807459"/>
            <a:ext cx="7302500" cy="324308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占位符 2"/>
              <p:cNvSpPr/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题意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小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Y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共有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n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个作业，每个作业有截止时间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d 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与完成所需时间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c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。作业每超过截止时间一天，则扣一分。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需要给出最少扣的分数与作业完成方案，若有多个方案，输出任意一个即可。 （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1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15</m:t>
                    </m:r>
                  </m:oMath>
                </a14:m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）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举例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3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Computer 3 3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English 20 1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Math 3 2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mc:Choice>
        <mc:Fallback>
          <p:sp>
            <p:nvSpPr>
              <p:cNvPr id="9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t="-1" r="7" b="-1510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本占位符 2"/>
          <p:cNvSpPr/>
          <p:nvPr/>
        </p:nvSpPr>
        <p:spPr>
          <a:xfrm>
            <a:off x="4572000" y="3629409"/>
            <a:ext cx="4683426" cy="2612674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 lnSpcReduction="10000"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答案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Computer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Math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English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占位符 2"/>
              <p:cNvSpPr/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如何思考？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能否贪心？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2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作业每超过截止时间一天，需要扣一分，情况复杂，难以贪心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数据范围非常小（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1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15</m:t>
                    </m:r>
                  </m:oMath>
                </a14:m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）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2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考虑状态压缩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2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令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S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表示当前完成的作业集合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mc:Choice>
        <mc:Fallback>
          <p:sp>
            <p:nvSpPr>
              <p:cNvPr id="9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t="-1" r="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状态定义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f[S]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表示完成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作业集合后被扣的最少分数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转移方程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sum(S)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为完成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所表示的作业集合需要的总时间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c[x]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为作业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完成所需时间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d[x]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为作业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DDL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f[S|(1&lt;&lt;x)] = f[S] +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max(sum(S) + c[x] – d[x], 0)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满足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 &amp; (1 &lt;&lt; x) == 0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如何输出方案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对每个状态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pre[S]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表示其对应的最后一个作业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pre[S]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递归输出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pre[(1111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 = (1011)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baseline="-25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pre[(1011)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 = (1010)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baseline="-25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pre[(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1010)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 = (1000)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baseline="-25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pre[(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1000)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 = (0000)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baseline="-25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7"/>
          <a:stretch>
            <a:fillRect/>
          </a:stretch>
        </p:blipFill>
        <p:spPr>
          <a:xfrm>
            <a:off x="-4818" y="-12326"/>
            <a:ext cx="9148819" cy="408626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8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sp>
        <p:nvSpPr>
          <p:cNvPr id="80" name="标题 74"/>
          <p:cNvSpPr txBox="1"/>
          <p:nvPr/>
        </p:nvSpPr>
        <p:spPr>
          <a:xfrm>
            <a:off x="3288171" y="4161391"/>
            <a:ext cx="3044051" cy="67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Example 5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占位符 2"/>
              <p:cNvSpPr/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101600" tIns="0" rIns="82550" bIns="0" numCol="1" anchor="t" anchorCtr="0" compatLnSpc="1">
                <a:normAutofit/>
              </a:bodyPr>
              <a:lstStyle>
                <a:lvl1pPr marL="2286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858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11430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6002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2057400" indent="-228600" algn="l" rt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•"/>
                  <a:tabLst>
                    <a:tab pos="1609725" algn="l"/>
                  </a:tabLst>
                  <a:defRPr sz="2000" kern="1200" spc="15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题意（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POJ-2411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）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将高为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h</m:t>
                    </m:r>
                  </m:oMath>
                </a14:m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宽为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w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 </m:t>
                    </m:r>
                  </m:oMath>
                </a14:m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的棋盘分割成若干个宽和高分别为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1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和 </a:t>
                </a:r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2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的长方形，有多少种方案。（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1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ℎ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11</m:t>
                    </m:r>
                  </m:oMath>
                </a14:m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）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  <a:p>
                <a:pPr lvl="1">
                  <a:defRPr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mc:Choice>
        <mc:Fallback>
          <p:sp>
            <p:nvSpPr>
              <p:cNvPr id="9" name="文本占位符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232603"/>
                <a:ext cx="7702480" cy="5123748"/>
              </a:xfrm>
              <a:prstGeom prst="rect">
                <a:avLst/>
              </a:prstGeom>
              <a:blipFill rotWithShape="1">
                <a:blip r:embed="rId1"/>
                <a:stretch>
                  <a:fillRect t="-1" r="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19" y="2689865"/>
            <a:ext cx="4083162" cy="368728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数据范围很小，考虑能否进行状压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状态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观察图像，可以发现位置分为两种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不会向下延伸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向下延伸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思考能否对于每一个位置用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代替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75853" y="2236683"/>
            <a:ext cx="2634954" cy="237948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状态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根据格子是否会向下延伸，对其用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分别表示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平躺的长方形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竖直长方形的下半部分，即为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竖直长方形的上半部分，即为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][S]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表示填充到了第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行，第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行填充状态为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的方案数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2413" y="3997665"/>
            <a:ext cx="2634954" cy="237948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状态转移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f[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][S1] += f[i-1][S2]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，当且仅当下述两个条件成立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S1 &amp; S2 == 0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3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每个数字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下方必须为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3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竖着的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长方形需要补全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S1 | S2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每一段连续的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都必须为偶数个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3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连续的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表示若干个横着的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长方形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10082" y="2260063"/>
            <a:ext cx="2023709" cy="18275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2"/>
          <p:cNvSpPr/>
          <p:nvPr/>
        </p:nvSpPr>
        <p:spPr>
          <a:xfrm>
            <a:off x="628650" y="1232603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64032" y="2339438"/>
            <a:ext cx="2023709" cy="18275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851" y="1992830"/>
            <a:ext cx="5400000" cy="30952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" t="21731" r="3927" b="218"/>
          <a:stretch>
            <a:fillRect/>
          </a:stretch>
        </p:blipFill>
        <p:spPr>
          <a:xfrm>
            <a:off x="-79020" y="0"/>
            <a:ext cx="9223021" cy="416139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2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sp>
        <p:nvSpPr>
          <p:cNvPr id="80" name="标题 74"/>
          <p:cNvSpPr txBox="1"/>
          <p:nvPr/>
        </p:nvSpPr>
        <p:spPr>
          <a:xfrm>
            <a:off x="3288171" y="4161391"/>
            <a:ext cx="3044051" cy="67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区间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GB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Interval DP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回顾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0" y="1807459"/>
            <a:ext cx="7302500" cy="3243082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矩形: 圆角 150"/>
          <p:cNvSpPr/>
          <p:nvPr/>
        </p:nvSpPr>
        <p:spPr>
          <a:xfrm>
            <a:off x="1042747" y="1572433"/>
            <a:ext cx="7048982" cy="2380629"/>
          </a:xfrm>
          <a:prstGeom prst="roundRect">
            <a:avLst>
              <a:gd name="adj" fmla="val 3205"/>
            </a:avLst>
          </a:prstGeom>
          <a:solidFill>
            <a:srgbClr val="F0404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50" name="矩形: 圆角 149"/>
          <p:cNvSpPr/>
          <p:nvPr/>
        </p:nvSpPr>
        <p:spPr>
          <a:xfrm>
            <a:off x="712874" y="1658680"/>
            <a:ext cx="7708739" cy="2380629"/>
          </a:xfrm>
          <a:prstGeom prst="roundRect">
            <a:avLst>
              <a:gd name="adj" fmla="val 3205"/>
            </a:avLst>
          </a:prstGeom>
          <a:solidFill>
            <a:srgbClr val="C0000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pic>
        <p:nvPicPr>
          <p:cNvPr id="15" name="图片占位符 1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5" b="13405"/>
          <a:stretch>
            <a:fillRect/>
          </a:stretch>
        </p:blipFill>
        <p:spPr/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>
          <a:xfrm>
            <a:off x="3808529" y="4770562"/>
            <a:ext cx="1538883" cy="415498"/>
          </a:xfrm>
        </p:spPr>
        <p:txBody>
          <a:bodyPr/>
          <a:lstStyle/>
          <a:p>
            <a:r>
              <a:rPr lang="zh-CN" altLang="en-US" dirty="0">
                <a:solidFill>
                  <a:srgbClr val="F04049"/>
                </a:solidFill>
              </a:rPr>
              <a:t>感谢收听</a:t>
            </a:r>
            <a:endParaRPr lang="zh-CN" altLang="en-US" dirty="0">
              <a:solidFill>
                <a:srgbClr val="F04049"/>
              </a:solidFill>
            </a:endParaRP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3484369" y="5385125"/>
            <a:ext cx="2175275" cy="186974"/>
          </a:xfrm>
        </p:spPr>
        <p:txBody>
          <a:bodyPr/>
          <a:lstStyle/>
          <a:p>
            <a:r>
              <a:rPr lang="en-US" altLang="zh-CN" dirty="0"/>
              <a:t>Thank You For Your Listening</a:t>
            </a:r>
            <a:endParaRPr lang="zh-CN" altLang="en-US" dirty="0"/>
          </a:p>
        </p:txBody>
      </p:sp>
      <p:sp>
        <p:nvSpPr>
          <p:cNvPr id="84" name="矩形: 圆角 83"/>
          <p:cNvSpPr/>
          <p:nvPr/>
        </p:nvSpPr>
        <p:spPr>
          <a:xfrm>
            <a:off x="516772" y="1780128"/>
            <a:ext cx="8133141" cy="2532251"/>
          </a:xfrm>
          <a:prstGeom prst="roundRect">
            <a:avLst>
              <a:gd name="adj" fmla="val 1842"/>
            </a:avLst>
          </a:prstGeom>
          <a:solidFill>
            <a:srgbClr val="C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571247" y="2481241"/>
            <a:ext cx="3970325" cy="1044501"/>
            <a:chOff x="3428314" y="1982436"/>
            <a:chExt cx="5293767" cy="1392668"/>
          </a:xfrm>
        </p:grpSpPr>
        <p:pic>
          <p:nvPicPr>
            <p:cNvPr id="1028" name="Picture 4" descr="https://www.qt86.com/cache/1546963581_272959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3510" b="50000"/>
            <a:stretch>
              <a:fillRect/>
            </a:stretch>
          </p:blipFill>
          <p:spPr bwMode="auto">
            <a:xfrm>
              <a:off x="3428314" y="1982436"/>
              <a:ext cx="3933511" cy="78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3" name="Picture 4" descr="https://www.qt86.com/cache/1546963581_272959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00" r="43510"/>
            <a:stretch>
              <a:fillRect/>
            </a:stretch>
          </p:blipFill>
          <p:spPr bwMode="auto">
            <a:xfrm>
              <a:off x="4788570" y="2593516"/>
              <a:ext cx="3933511" cy="78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椭圆 2"/>
          <p:cNvSpPr/>
          <p:nvPr/>
        </p:nvSpPr>
        <p:spPr>
          <a:xfrm>
            <a:off x="-106680" y="5707382"/>
            <a:ext cx="9464040" cy="1925685"/>
          </a:xfrm>
          <a:prstGeom prst="ellipse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区间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DP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什么是区间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线性动态规划的一种扩展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在区间上进行的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，通常是将大区间分割成小区间进行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DP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常见的转移方程类型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0458" y="3464539"/>
            <a:ext cx="6283083" cy="86799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61"/>
          <a:stretch>
            <a:fillRect/>
          </a:stretch>
        </p:blipFill>
        <p:spPr>
          <a:xfrm>
            <a:off x="2" y="2977"/>
            <a:ext cx="9159759" cy="3802246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0" name="图表 9"/>
          <p:cNvGraphicFramePr/>
          <p:nvPr/>
        </p:nvGraphicFramePr>
        <p:xfrm>
          <a:off x="1381566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60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3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  <p:sp>
        <p:nvSpPr>
          <p:cNvPr id="80" name="标题 74"/>
          <p:cNvSpPr txBox="1"/>
          <p:nvPr/>
        </p:nvSpPr>
        <p:spPr>
          <a:xfrm>
            <a:off x="3288171" y="4161391"/>
            <a:ext cx="3044051" cy="67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Example 1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石子合并问题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堆石子排成一排，现在要将这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堆石子合并成一堆。规定，每次只能选取相邻的两堆进行合并。每次合并的花费为这两堆的石子总数。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求出经过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n-1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次合并后，所需要的最小花费。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n&lt;=100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Simple Input: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1 3 5 2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Simple Output: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22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比较容易能够想到的方案：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贪心策略：每次合并相邻两堆和最小的两堆。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对吗？？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Example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3 2 2 3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 + 7 + 10 = 21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？？？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 + 5 + 10 = 20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82880" y="480847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2"/>
          <p:cNvSpPr/>
          <p:nvPr/>
        </p:nvSpPr>
        <p:spPr>
          <a:xfrm>
            <a:off x="577570" y="1336662"/>
            <a:ext cx="7702480" cy="5123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>
            <a:normAutofit/>
          </a:bodyPr>
          <a:lstStyle>
            <a:lvl1pPr marL="2286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rtl="0" fontAlgn="base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000" kern="1200" spc="1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石子合并问题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只有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个数怎么解决？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3 2 5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+ (2 + 5) + (2 + 5) = 17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 + 2) + 5 + (3 + 2) = 15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= min(17, 15) = 15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课程脉络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状压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VECTOR" val="ba3e13bc-cc22-40db-8abb-361298693e2c"/>
</p:tagLst>
</file>

<file path=ppt/tags/tag10.xml><?xml version="1.0" encoding="utf-8"?>
<p:tagLst xmlns:p="http://schemas.openxmlformats.org/presentationml/2006/main">
  <p:tag name="commondata" val="eyJoZGlkIjoiMzM1ODdmZDY5MThlNGZiNGY4OGRmOTBkZWQ0OTE1ZWQifQ=="/>
</p:tagLst>
</file>

<file path=ppt/tags/tag2.xml><?xml version="1.0" encoding="utf-8"?>
<p:tagLst xmlns:p="http://schemas.openxmlformats.org/presentationml/2006/main">
  <p:tag name="ISLIDE.VECTOR" val="ba3e13bc-cc22-40db-8abb-361298693e2c"/>
</p:tagLst>
</file>

<file path=ppt/tags/tag3.xml><?xml version="1.0" encoding="utf-8"?>
<p:tagLst xmlns:p="http://schemas.openxmlformats.org/presentationml/2006/main">
  <p:tag name="ISLIDE.VECTOR" val="ba3e13bc-cc22-40db-8abb-361298693e2c"/>
</p:tagLst>
</file>

<file path=ppt/tags/tag4.xml><?xml version="1.0" encoding="utf-8"?>
<p:tagLst xmlns:p="http://schemas.openxmlformats.org/presentationml/2006/main">
  <p:tag name="ISLIDE.VECTOR" val="ba3e13bc-cc22-40db-8abb-361298693e2c"/>
</p:tagLst>
</file>

<file path=ppt/tags/tag5.xml><?xml version="1.0" encoding="utf-8"?>
<p:tagLst xmlns:p="http://schemas.openxmlformats.org/presentationml/2006/main">
  <p:tag name="ISLIDE.VECTOR" val="ba3e13bc-cc22-40db-8abb-361298693e2c"/>
</p:tagLst>
</file>

<file path=ppt/tags/tag6.xml><?xml version="1.0" encoding="utf-8"?>
<p:tagLst xmlns:p="http://schemas.openxmlformats.org/presentationml/2006/main">
  <p:tag name="ISLIDE.VECTOR" val="ba3e13bc-cc22-40db-8abb-361298693e2c"/>
</p:tagLst>
</file>

<file path=ppt/tags/tag7.xml><?xml version="1.0" encoding="utf-8"?>
<p:tagLst xmlns:p="http://schemas.openxmlformats.org/presentationml/2006/main">
  <p:tag name="ISLIDE.VECTOR" val="ba3e13bc-cc22-40db-8abb-361298693e2c"/>
</p:tagLst>
</file>

<file path=ppt/tags/tag8.xml><?xml version="1.0" encoding="utf-8"?>
<p:tagLst xmlns:p="http://schemas.openxmlformats.org/presentationml/2006/main">
  <p:tag name="ISLIDE.VECTOR" val="ba3e13bc-cc22-40db-8abb-361298693e2c"/>
</p:tagLst>
</file>

<file path=ppt/tags/tag9.xml><?xml version="1.0" encoding="utf-8"?>
<p:tagLst xmlns:p="http://schemas.openxmlformats.org/presentationml/2006/main">
  <p:tag name="ISLIDE.VECTOR" val="ba3e13bc-cc22-40db-8abb-361298693e2c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5396</Words>
  <Application>WPS 演示</Application>
  <PresentationFormat>全屏显示(4:3)</PresentationFormat>
  <Paragraphs>485</Paragraphs>
  <Slides>41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3" baseType="lpstr">
      <vt:lpstr>Arial</vt:lpstr>
      <vt:lpstr>宋体</vt:lpstr>
      <vt:lpstr>Wingdings</vt:lpstr>
      <vt:lpstr>微软雅黑</vt:lpstr>
      <vt:lpstr>Helvetica</vt:lpstr>
      <vt:lpstr>Calibri</vt:lpstr>
      <vt:lpstr>等线</vt:lpstr>
      <vt:lpstr>Arial Unicode MS</vt:lpstr>
      <vt:lpstr>等线 Light</vt:lpstr>
      <vt:lpstr>Calibri Light</vt:lpstr>
      <vt:lpstr>Cambria Math</vt:lpstr>
      <vt:lpstr>Office 主题​​</vt:lpstr>
      <vt:lpstr>程序设计思维与实践 Thinking and Practice in Programming</vt:lpstr>
      <vt:lpstr>课程脉络 The outline of course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状压DP Bitmasks DP</vt:lpstr>
      <vt:lpstr>PowerPoint 演示文稿</vt:lpstr>
      <vt:lpstr>PowerPoint 演示文稿</vt:lpstr>
      <vt:lpstr>PowerPoint 演示文稿</vt:lpstr>
      <vt:lpstr>PowerPoint 演示文稿</vt:lpstr>
      <vt:lpstr>例4讲解  Example 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感谢收听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程序设计思维与实践 Thinking and Practice in Programming</dc:title>
  <dc:creator>Microsoft Office User</dc:creator>
  <cp:lastModifiedBy>yhf2000</cp:lastModifiedBy>
  <cp:revision>43</cp:revision>
  <dcterms:created xsi:type="dcterms:W3CDTF">2021-01-28T12:57:00Z</dcterms:created>
  <dcterms:modified xsi:type="dcterms:W3CDTF">2024-05-29T01:57:57Z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67A2595D8C394A269B33365936CB3AE4_12</vt:lpwstr>
  </property>
  <property fmtid="{D5CDD505-2E9C-101B-9397-08002B2CF9AE}" pid="3" name="KSOProductBuildVer">
    <vt:lpwstr>2052-12.1.0.16929</vt:lpwstr>
  </property>
</Properties>
</file>

<file path=docProps/thumbnail.jpeg>
</file>